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87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8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28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4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00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03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05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51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15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81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7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994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7" y="656217"/>
            <a:ext cx="11105766" cy="55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14" y="995082"/>
            <a:ext cx="10740372" cy="48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8" y="430510"/>
            <a:ext cx="10022544" cy="59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5" y="1021977"/>
            <a:ext cx="10579870" cy="48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4" y="803820"/>
            <a:ext cx="11071412" cy="52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7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6" y="1048872"/>
            <a:ext cx="11583708" cy="47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0" y="847165"/>
            <a:ext cx="97214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9" y="1129553"/>
            <a:ext cx="10621962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9" y="742279"/>
            <a:ext cx="10970162" cy="53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9" y="408498"/>
            <a:ext cx="10657242" cy="6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86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2" y="1247887"/>
            <a:ext cx="11083616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52" y="1070553"/>
            <a:ext cx="7439025" cy="5429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80850" y="3205778"/>
            <a:ext cx="6953027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Chaves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Relacionamento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Cardinalidades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2984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46" y="518559"/>
            <a:ext cx="9624508" cy="5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51" y="1016658"/>
            <a:ext cx="10033298" cy="48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5" y="580756"/>
            <a:ext cx="10356030" cy="56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" y="803650"/>
            <a:ext cx="10743306" cy="52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0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8" y="1376980"/>
            <a:ext cx="10847384" cy="41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0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33" y="1022350"/>
            <a:ext cx="951693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77" y="1721225"/>
            <a:ext cx="8940246" cy="34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43" y="2040748"/>
            <a:ext cx="4288718" cy="383461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65929" y="1671416"/>
            <a:ext cx="279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Relacionamento (Recursivo)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6" y="826090"/>
            <a:ext cx="7439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4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0" y="860782"/>
            <a:ext cx="10313000" cy="51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6" y="842311"/>
            <a:ext cx="11087548" cy="517337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9407" y="5249732"/>
            <a:ext cx="199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Participação Parcial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466268" y="5249732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Participação Total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52283" y="5633394"/>
            <a:ext cx="3334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“Nem todos os funcionários</a:t>
            </a:r>
          </a:p>
          <a:p>
            <a:r>
              <a:rPr lang="pt-BR" dirty="0" smtClean="0"/>
              <a:t>gerenciam algum departamento”.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H="1" flipV="1">
            <a:off x="8294146" y="4701092"/>
            <a:ext cx="688489" cy="39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119342" y="4701092"/>
            <a:ext cx="858561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62336" y="5567670"/>
            <a:ext cx="2595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“Todos os departamentos</a:t>
            </a:r>
          </a:p>
          <a:p>
            <a:r>
              <a:rPr lang="pt-BR" dirty="0" smtClean="0"/>
              <a:t>precisam de um gerente”.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6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73" y="817581"/>
            <a:ext cx="10314576" cy="51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17" y="527125"/>
            <a:ext cx="9909366" cy="58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81" y="1195275"/>
            <a:ext cx="10555974" cy="46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3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" y="267778"/>
            <a:ext cx="11969676" cy="63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0" y="699247"/>
            <a:ext cx="10228080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42" y="605948"/>
            <a:ext cx="9942332" cy="56461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5742" y="6253911"/>
            <a:ext cx="922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Notação </a:t>
            </a:r>
            <a:r>
              <a:rPr lang="pt-BR" b="1" dirty="0" smtClean="0">
                <a:solidFill>
                  <a:srgbClr val="00B0F0"/>
                </a:solidFill>
              </a:rPr>
              <a:t>diferenciada</a:t>
            </a:r>
            <a:r>
              <a:rPr lang="pt-BR" dirty="0" smtClean="0">
                <a:solidFill>
                  <a:srgbClr val="00B0F0"/>
                </a:solidFill>
              </a:rPr>
              <a:t> (Existem várias formas de notações) até o momento abordamos a </a:t>
            </a:r>
            <a:r>
              <a:rPr lang="pt-BR" b="1" dirty="0" smtClean="0">
                <a:solidFill>
                  <a:srgbClr val="00B0F0"/>
                </a:solidFill>
              </a:rPr>
              <a:t>clássica</a:t>
            </a:r>
            <a:r>
              <a:rPr lang="pt-BR" dirty="0" smtClean="0">
                <a:solidFill>
                  <a:srgbClr val="00B0F0"/>
                </a:solidFill>
              </a:rPr>
              <a:t>.</a:t>
            </a:r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98" y="664726"/>
            <a:ext cx="7439025" cy="5429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25020" y="2850777"/>
            <a:ext cx="80343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Estes slides estão baseados na bibliografia:</a:t>
            </a:r>
          </a:p>
          <a:p>
            <a:pPr marL="457200" indent="-457200">
              <a:buFontTx/>
              <a:buChar char="-"/>
            </a:pPr>
            <a:r>
              <a:rPr lang="pt-BR" sz="2800" dirty="0" err="1" smtClean="0"/>
              <a:t>Elmasri</a:t>
            </a:r>
            <a:r>
              <a:rPr lang="pt-BR" sz="2800" dirty="0" smtClean="0"/>
              <a:t>, Ramez; </a:t>
            </a:r>
            <a:r>
              <a:rPr lang="pt-BR" sz="2800" dirty="0" err="1" smtClean="0"/>
              <a:t>Navathe</a:t>
            </a:r>
            <a:r>
              <a:rPr lang="pt-BR" sz="2800" dirty="0" smtClean="0"/>
              <a:t>, </a:t>
            </a:r>
            <a:r>
              <a:rPr lang="pt-BR" sz="2800" dirty="0" err="1" smtClean="0"/>
              <a:t>Shamkant</a:t>
            </a:r>
            <a:r>
              <a:rPr lang="pt-BR" sz="2800" dirty="0" smtClean="0"/>
              <a:t> B. Sistemas de</a:t>
            </a:r>
            <a:br>
              <a:rPr lang="pt-BR" sz="2800" dirty="0" smtClean="0"/>
            </a:br>
            <a:r>
              <a:rPr lang="pt-BR" sz="2800" dirty="0" smtClean="0"/>
              <a:t>Bancos de Dados. Pearson, 6ª edição, 808p., 2011.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3864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2" y="817581"/>
            <a:ext cx="10445676" cy="52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9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52" y="1070553"/>
            <a:ext cx="7439025" cy="5429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4676" y="2065469"/>
            <a:ext cx="10505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No Diagrama ER (DER), as entidades são representadas por </a:t>
            </a:r>
            <a:r>
              <a:rPr lang="pt-BR" sz="2800" b="1" dirty="0" smtClean="0"/>
              <a:t>retângulos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1747276" y="3040680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DEPARTAMENTO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6480641" y="3040680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FUNCIONÁRIO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1747276" y="4486109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6480641" y="4486109"/>
            <a:ext cx="3496236" cy="1032734"/>
          </a:xfrm>
          <a:prstGeom prst="rect">
            <a:avLst/>
          </a:prstGeom>
          <a:noFill/>
          <a:ln w="63500" cmpd="dbl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DEPENDENTE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525435" y="556220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Entidade Fraca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0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2" y="645460"/>
            <a:ext cx="10665356" cy="55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8" y="833718"/>
            <a:ext cx="10092764" cy="519056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625788" y="1815354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Atributo Composto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7" y="1093362"/>
            <a:ext cx="11474826" cy="467127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232212" y="2151529"/>
            <a:ext cx="23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Atributo Multivalorado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14800" y="5579972"/>
            <a:ext cx="36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Atributo Derivado</a:t>
            </a:r>
          </a:p>
          <a:p>
            <a:pPr algn="ctr"/>
            <a:r>
              <a:rPr lang="pt-BR" dirty="0" smtClean="0">
                <a:solidFill>
                  <a:schemeClr val="accent1"/>
                </a:solidFill>
              </a:rPr>
              <a:t>(Calculado a partir de outros valores)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8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936603"/>
            <a:ext cx="9914964" cy="498479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889812" y="5736731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Entidade Fraca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6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100</Words>
  <Application>Microsoft Office PowerPoint</Application>
  <PresentationFormat>Widescreen</PresentationFormat>
  <Paragraphs>26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Wellington Martins</dc:creator>
  <cp:lastModifiedBy>Wellington Martins</cp:lastModifiedBy>
  <cp:revision>11</cp:revision>
  <dcterms:created xsi:type="dcterms:W3CDTF">2019-01-28T19:37:59Z</dcterms:created>
  <dcterms:modified xsi:type="dcterms:W3CDTF">2019-01-28T20:39:25Z</dcterms:modified>
</cp:coreProperties>
</file>